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56" r:id="rId2"/>
    <p:sldId id="273" r:id="rId3"/>
    <p:sldId id="286" r:id="rId4"/>
    <p:sldId id="285" r:id="rId5"/>
    <p:sldId id="284" r:id="rId6"/>
    <p:sldId id="283" r:id="rId7"/>
    <p:sldId id="282" r:id="rId8"/>
    <p:sldId id="281" r:id="rId9"/>
    <p:sldId id="280" r:id="rId10"/>
    <p:sldId id="279" r:id="rId11"/>
    <p:sldId id="278" r:id="rId12"/>
    <p:sldId id="277" r:id="rId13"/>
    <p:sldId id="276" r:id="rId14"/>
    <p:sldId id="275" r:id="rId15"/>
    <p:sldId id="274" r:id="rId16"/>
    <p:sldId id="287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ED003C-72F8-4279-8082-6070676E7040}" type="datetimeFigureOut">
              <a:rPr lang="fa-IR" smtClean="0"/>
              <a:t>1433/12/26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73860F-B89D-4BEF-A9F5-1B9748B4878E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هوش مصنوعی</a:t>
            </a:r>
            <a:br>
              <a:rPr kumimoji="0" lang="fa-I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</a:b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Artificial Intelligence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>
          <a:xfrm>
            <a:off x="457200" y="4343400"/>
            <a:ext cx="7315200" cy="17526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fa-IR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fa-I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دانشگاه پيام نور گنبد كاووس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fa-I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ارائه دهندگان: حسن علمشاهي و يونس عيدمحمدي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pic>
        <p:nvPicPr>
          <p:cNvPr id="6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1713" y="0"/>
            <a:ext cx="20605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4238625"/>
            <a:ext cx="20002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 Titr" pitchFamily="2" charset="-78"/>
                <a:ea typeface="+mj-ea"/>
                <a:cs typeface="+mj-cs"/>
              </a:rPr>
              <a:t>انتشار محدوديت:</a:t>
            </a:r>
            <a:endParaRPr kumimoji="0" lang="fa-I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 Titr" pitchFamily="2" charset="-78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00200"/>
            <a:ext cx="8382000" cy="4525963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 Nazanin" pitchFamily="2" charset="-78"/>
                <a:ea typeface="+mn-ea"/>
                <a:cs typeface="2  Nazanin" pitchFamily="2" charset="-78"/>
              </a:rPr>
              <a:t>سازگاري گره: اگر تمام مقادير موجود در دامنه ي متغيرمحدوديت هاي يگاني مربوط به آن متغير را برآورده كند مي گوييم اين متغير داراي سازگاري گره است.</a:t>
            </a: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 Nazanin" pitchFamily="2" charset="-78"/>
                <a:ea typeface="+mn-ea"/>
                <a:cs typeface="2  Nazanin" pitchFamily="2" charset="-78"/>
              </a:rPr>
              <a:t>سازگاري يال:اگر هر مقدار موجود در دامنه ي متغيري در مسئله ي ارضاي محدوديت محدوديت هاي دودويي اين متغير را ارضا كند مي گوييم اي متغير داراي سازگاري يال است.</a:t>
            </a: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 Nazanin" pitchFamily="2" charset="-78"/>
                <a:ea typeface="+mn-ea"/>
                <a:cs typeface="2  Nazanin" pitchFamily="2" charset="-78"/>
              </a:rPr>
              <a:t>  </a:t>
            </a:r>
            <a:r>
              <a:rPr kumimoji="0" lang="fa-I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 Nazanin" pitchFamily="2" charset="-78"/>
                <a:ea typeface="+mn-ea"/>
                <a:cs typeface="2  Nazanin" pitchFamily="2" charset="-78"/>
              </a:rPr>
              <a:t> سازگاري مسير: با استفاده از محدوديت هاي ضمني كه بادر نظر گرفتن سه تايي هايي از متغيرها استنتاج شدند محدوديت هاي دوتايي را تنگ تر مي كند.</a:t>
            </a: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 Nazanin" pitchFamily="2" charset="-78"/>
              <a:ea typeface="+mn-ea"/>
              <a:cs typeface="2 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مسئله های ارضای محدوديت (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CSP</a:t>
            </a: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2900" y="2362200"/>
            <a:ext cx="8458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200000"/>
              </a:lnSpc>
              <a:spcBef>
                <a:spcPct val="50000"/>
              </a:spcBef>
            </a:pPr>
            <a:r>
              <a:rPr lang="en-US" sz="2400">
                <a:cs typeface="B Nazanin" pitchFamily="2" charset="-78"/>
              </a:rPr>
              <a:t>CSP</a:t>
            </a:r>
            <a:r>
              <a:rPr lang="ar-SA" sz="2400">
                <a:cs typeface="B Nazanin" pitchFamily="2" charset="-78"/>
              </a:rPr>
              <a:t>ها مي</a:t>
            </a:r>
            <a:r>
              <a:rPr lang="ar-SA" sz="2400"/>
              <a:t>‌</a:t>
            </a:r>
            <a:r>
              <a:rPr lang="ar-SA" sz="2400">
                <a:cs typeface="B Nazanin" pitchFamily="2" charset="-78"/>
              </a:rPr>
              <a:t>توانند توسط الگوريتم</a:t>
            </a:r>
            <a:r>
              <a:rPr lang="ar-SA" sz="2400"/>
              <a:t>‌</a:t>
            </a:r>
            <a:r>
              <a:rPr lang="ar-SA" sz="2400">
                <a:cs typeface="B Nazanin" pitchFamily="2" charset="-78"/>
              </a:rPr>
              <a:t>هاي جستجوي </a:t>
            </a:r>
            <a:r>
              <a:rPr lang="en-US" sz="2400">
                <a:cs typeface="B Nazanin" pitchFamily="2" charset="-78"/>
              </a:rPr>
              <a:t>general-purpose</a:t>
            </a:r>
            <a:r>
              <a:rPr lang="ar-SA" sz="2400">
                <a:cs typeface="B Nazanin" pitchFamily="2" charset="-78"/>
              </a:rPr>
              <a:t> حل شوند، اما به علت ساختار خاص آنها، الگوريتم</a:t>
            </a:r>
            <a:r>
              <a:rPr lang="ar-SA" sz="2400"/>
              <a:t>‌</a:t>
            </a:r>
            <a:r>
              <a:rPr lang="ar-SA" sz="2400">
                <a:cs typeface="B Nazanin" pitchFamily="2" charset="-78"/>
              </a:rPr>
              <a:t>هايي صرفاً براي </a:t>
            </a:r>
            <a:r>
              <a:rPr lang="en-US" sz="2400">
                <a:cs typeface="B Nazanin" pitchFamily="2" charset="-78"/>
              </a:rPr>
              <a:t>CSP</a:t>
            </a:r>
            <a:r>
              <a:rPr lang="fa-IR" sz="2400">
                <a:cs typeface="B Nazanin" pitchFamily="2" charset="-78"/>
              </a:rPr>
              <a:t> </a:t>
            </a:r>
            <a:r>
              <a:rPr lang="ar-SA" sz="2400">
                <a:cs typeface="B Nazanin" pitchFamily="2" charset="-78"/>
              </a:rPr>
              <a:t>ها طرح مي</a:t>
            </a:r>
            <a:r>
              <a:rPr lang="ar-SA" sz="2400"/>
              <a:t>‌</a:t>
            </a:r>
            <a:r>
              <a:rPr lang="ar-SA" sz="2400">
                <a:cs typeface="B Nazanin" pitchFamily="2" charset="-78"/>
              </a:rPr>
              <a:t>شوند که از الگوريتم</a:t>
            </a:r>
            <a:r>
              <a:rPr lang="ar-SA" sz="2400"/>
              <a:t>‌</a:t>
            </a:r>
            <a:r>
              <a:rPr lang="ar-SA" sz="2400">
                <a:cs typeface="B Nazanin" pitchFamily="2" charset="-78"/>
              </a:rPr>
              <a:t>هاي عمومي کارآيي بهتري دارند.</a:t>
            </a:r>
            <a:endParaRPr lang="fa-IR" sz="240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جست و جوی عقبگرد برای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CSP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2900" y="1219200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spcBef>
                <a:spcPct val="50000"/>
              </a:spcBef>
            </a:pPr>
            <a:r>
              <a:rPr lang="fa-IR" sz="2400" dirty="0" smtClean="0">
                <a:cs typeface="B Nazanin" pitchFamily="2" charset="-78"/>
              </a:rPr>
              <a:t>تعويض پذيری يکی </a:t>
            </a:r>
            <a:r>
              <a:rPr lang="fa-IR" sz="2400" dirty="0">
                <a:cs typeface="B Nazanin" pitchFamily="2" charset="-78"/>
              </a:rPr>
              <a:t>از خواص مهم </a:t>
            </a:r>
            <a:r>
              <a:rPr lang="en-US" sz="2400" dirty="0">
                <a:cs typeface="B Nazanin" pitchFamily="2" charset="-78"/>
              </a:rPr>
              <a:t>CSP</a:t>
            </a:r>
            <a:endParaRPr lang="fa-IR" sz="2400" dirty="0">
              <a:cs typeface="B Nazanin" pitchFamily="2" charset="-78"/>
            </a:endParaRPr>
          </a:p>
          <a:p>
            <a:pPr algn="just" rtl="1">
              <a:spcBef>
                <a:spcPct val="50000"/>
              </a:spcBef>
            </a:pPr>
            <a:r>
              <a:rPr lang="fa-IR" sz="2400" dirty="0">
                <a:cs typeface="B Nazanin" pitchFamily="2" charset="-78"/>
              </a:rPr>
              <a:t>جستجوی عقبگرد، با استفاده از روش </a:t>
            </a:r>
            <a:r>
              <a:rPr lang="fa-IR" sz="2400" dirty="0" smtClean="0">
                <a:cs typeface="B Nazanin" pitchFamily="2" charset="-78"/>
              </a:rPr>
              <a:t>يک </a:t>
            </a:r>
            <a:r>
              <a:rPr lang="fa-IR" sz="2400" dirty="0">
                <a:cs typeface="B Nazanin" pitchFamily="2" charset="-78"/>
              </a:rPr>
              <a:t>مقدار در هر زمان</a:t>
            </a:r>
          </a:p>
        </p:txBody>
      </p:sp>
      <p:pic>
        <p:nvPicPr>
          <p:cNvPr id="6" name="Picture 4" descr="126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0" y="24384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0" y="1676400"/>
            <a:ext cx="4191000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مقادير باقيمانده کمينه (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MRV</a:t>
            </a:r>
            <a:r>
              <a:rPr kumimoji="0" lang="fa-I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)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2900" y="1219200"/>
            <a:ext cx="8458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2400" dirty="0" smtClean="0">
                <a:cs typeface="B Nazanin" pitchFamily="2" charset="-78"/>
              </a:rPr>
              <a:t>مقادير باقيمانده کمينه </a:t>
            </a:r>
            <a:r>
              <a:rPr lang="fa-IR" sz="2400" dirty="0">
                <a:cs typeface="B Nazanin" pitchFamily="2" charset="-78"/>
              </a:rPr>
              <a:t>(</a:t>
            </a:r>
            <a:r>
              <a:rPr lang="en-US" sz="2400" dirty="0">
                <a:cs typeface="B Nazanin" pitchFamily="2" charset="-78"/>
              </a:rPr>
              <a:t>Minimum Remaining Values</a:t>
            </a:r>
            <a:r>
              <a:rPr lang="fa-IR" sz="2400" dirty="0">
                <a:cs typeface="B Nazanin" pitchFamily="2" charset="-78"/>
              </a:rPr>
              <a:t>) </a:t>
            </a:r>
            <a:endParaRPr lang="en-US" sz="2400" dirty="0">
              <a:cs typeface="B Nazanin" pitchFamily="2" charset="-78"/>
            </a:endParaRPr>
          </a:p>
          <a:p>
            <a:pPr algn="r" rtl="1"/>
            <a:endParaRPr lang="fa-IR" sz="2400" dirty="0">
              <a:cs typeface="B Nazanin" pitchFamily="2" charset="-78"/>
            </a:endParaRPr>
          </a:p>
          <a:p>
            <a:pPr algn="r" rtl="1"/>
            <a:r>
              <a:rPr lang="fa-IR" sz="2400" dirty="0">
                <a:cs typeface="B Nazanin" pitchFamily="2" charset="-78"/>
              </a:rPr>
              <a:t>پس از انتساب	</a:t>
            </a:r>
            <a:r>
              <a:rPr lang="en-US" sz="2400" dirty="0">
                <a:cs typeface="B Nazanin" pitchFamily="2" charset="-78"/>
              </a:rPr>
              <a:t>WA = red</a:t>
            </a:r>
          </a:p>
          <a:p>
            <a:pPr algn="r" rtl="1"/>
            <a:r>
              <a:rPr lang="fa-IR" sz="2400" dirty="0">
                <a:cs typeface="B Nazanin" pitchFamily="2" charset="-78"/>
              </a:rPr>
              <a:t>		</a:t>
            </a:r>
            <a:r>
              <a:rPr lang="en-US" sz="2400" dirty="0">
                <a:cs typeface="B Nazanin" pitchFamily="2" charset="-78"/>
              </a:rPr>
              <a:t>NT = green</a:t>
            </a:r>
            <a:endParaRPr lang="fa-IR" sz="2400" dirty="0">
              <a:cs typeface="B Nazanin" pitchFamily="2" charset="-78"/>
            </a:endParaRPr>
          </a:p>
          <a:p>
            <a:pPr algn="r" rtl="1"/>
            <a:endParaRPr lang="fa-IR" sz="2400" dirty="0">
              <a:cs typeface="B Nazanin" pitchFamily="2" charset="-78"/>
            </a:endParaRPr>
          </a:p>
          <a:p>
            <a:pPr algn="r" rtl="1"/>
            <a:r>
              <a:rPr lang="fa-IR" sz="2400" dirty="0">
                <a:cs typeface="B Nazanin" pitchFamily="2" charset="-78"/>
              </a:rPr>
              <a:t>فقط </a:t>
            </a:r>
            <a:r>
              <a:rPr lang="fa-IR" sz="2400" dirty="0" smtClean="0">
                <a:cs typeface="B Nazanin" pitchFamily="2" charset="-78"/>
              </a:rPr>
              <a:t>يک </a:t>
            </a:r>
            <a:r>
              <a:rPr lang="fa-IR" sz="2400" dirty="0">
                <a:cs typeface="B Nazanin" pitchFamily="2" charset="-78"/>
              </a:rPr>
              <a:t>مقدار برای </a:t>
            </a:r>
            <a:r>
              <a:rPr lang="en-US" sz="2400" dirty="0">
                <a:cs typeface="B Nazanin" pitchFamily="2" charset="-78"/>
              </a:rPr>
              <a:t>SA</a:t>
            </a:r>
            <a:r>
              <a:rPr lang="fa-IR" sz="2400" dirty="0">
                <a:cs typeface="B Nazanin" pitchFamily="2" charset="-78"/>
              </a:rPr>
              <a:t> وجود دارد</a:t>
            </a:r>
          </a:p>
          <a:p>
            <a:pPr algn="r" rtl="1"/>
            <a:endParaRPr lang="fa-IR" sz="2400" dirty="0">
              <a:cs typeface="B Nazanin" pitchFamily="2" charset="-78"/>
            </a:endParaRPr>
          </a:p>
          <a:p>
            <a:pPr algn="r" rtl="1"/>
            <a:r>
              <a:rPr lang="fa-IR" sz="2400" dirty="0">
                <a:cs typeface="B Nazanin" pitchFamily="2" charset="-78"/>
              </a:rPr>
              <a:t>به جای </a:t>
            </a:r>
            <a:r>
              <a:rPr lang="en-US" sz="2400" dirty="0">
                <a:cs typeface="B Nazanin" pitchFamily="2" charset="-78"/>
              </a:rPr>
              <a:t>Q</a:t>
            </a:r>
            <a:r>
              <a:rPr lang="fa-IR" sz="2400" dirty="0">
                <a:cs typeface="B Nazanin" pitchFamily="2" charset="-78"/>
              </a:rPr>
              <a:t> قدم بعدی </a:t>
            </a:r>
            <a:r>
              <a:rPr lang="en-US" sz="2400" dirty="0">
                <a:cs typeface="B Nazanin" pitchFamily="2" charset="-78"/>
              </a:rPr>
              <a:t>SA = blue</a:t>
            </a:r>
            <a:r>
              <a:rPr lang="fa-IR" sz="2400" dirty="0">
                <a:cs typeface="B Nazanin" pitchFamily="2" charset="-78"/>
              </a:rPr>
              <a:t> انجام می 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29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0" y="35052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0" y="990600"/>
            <a:ext cx="2895600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بررسی پيش رو (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Forward</a:t>
            </a:r>
            <a:r>
              <a:rPr kumimoji="0" lang="fa-I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)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86100" y="1143000"/>
            <a:ext cx="59055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itchFamily="2" charset="-78"/>
              </a:rPr>
              <a:t>وقتی انتساب به </a:t>
            </a:r>
            <a:r>
              <a:rPr lang="en-US" sz="2400" dirty="0">
                <a:cs typeface="B Nazanin" pitchFamily="2" charset="-78"/>
              </a:rPr>
              <a:t>X</a:t>
            </a:r>
            <a:r>
              <a:rPr lang="fa-IR" sz="2400" dirty="0">
                <a:cs typeface="B Nazanin" pitchFamily="2" charset="-78"/>
              </a:rPr>
              <a:t> صورت می </a:t>
            </a:r>
            <a:r>
              <a:rPr lang="fa-IR" sz="2400" dirty="0" smtClean="0">
                <a:cs typeface="B Nazanin" pitchFamily="2" charset="-78"/>
              </a:rPr>
              <a:t>گيرد</a:t>
            </a:r>
            <a:r>
              <a:rPr lang="fa-IR" sz="2400" dirty="0">
                <a:cs typeface="B Nazanin" pitchFamily="2" charset="-78"/>
              </a:rPr>
              <a:t>، </a:t>
            </a:r>
            <a:r>
              <a:rPr lang="fa-IR" sz="2400" dirty="0" smtClean="0">
                <a:cs typeface="B Nazanin" pitchFamily="2" charset="-78"/>
              </a:rPr>
              <a:t>فرآيند </a:t>
            </a:r>
            <a:r>
              <a:rPr lang="fa-IR" sz="2400" dirty="0">
                <a:cs typeface="B Nazanin" pitchFamily="2" charset="-78"/>
              </a:rPr>
              <a:t>بررسی </a:t>
            </a:r>
            <a:r>
              <a:rPr lang="fa-IR" sz="2400" dirty="0" smtClean="0">
                <a:cs typeface="B Nazanin" pitchFamily="2" charset="-78"/>
              </a:rPr>
              <a:t>پيش </a:t>
            </a:r>
            <a:r>
              <a:rPr lang="fa-IR" sz="2400" dirty="0">
                <a:cs typeface="B Nazanin" pitchFamily="2" charset="-78"/>
              </a:rPr>
              <a:t>رو، </a:t>
            </a:r>
            <a:r>
              <a:rPr lang="fa-IR" sz="2400" dirty="0" smtClean="0">
                <a:cs typeface="B Nazanin" pitchFamily="2" charset="-78"/>
              </a:rPr>
              <a:t>متغيرهای </a:t>
            </a:r>
            <a:r>
              <a:rPr lang="fa-IR" sz="2400" dirty="0">
                <a:cs typeface="B Nazanin" pitchFamily="2" charset="-78"/>
              </a:rPr>
              <a:t>بدون انتساب مثل </a:t>
            </a:r>
            <a:r>
              <a:rPr lang="en-US" sz="2400" dirty="0">
                <a:cs typeface="B Nazanin" pitchFamily="2" charset="-78"/>
              </a:rPr>
              <a:t>Y</a:t>
            </a:r>
            <a:r>
              <a:rPr lang="fa-IR" sz="2400" dirty="0">
                <a:cs typeface="B Nazanin" pitchFamily="2" charset="-78"/>
              </a:rPr>
              <a:t> را در نظر می </a:t>
            </a:r>
            <a:r>
              <a:rPr lang="fa-IR" sz="2400" dirty="0" smtClean="0">
                <a:cs typeface="B Nazanin" pitchFamily="2" charset="-78"/>
              </a:rPr>
              <a:t>گيردکه </a:t>
            </a:r>
            <a:r>
              <a:rPr lang="fa-IR" sz="2400" dirty="0">
                <a:cs typeface="B Nazanin" pitchFamily="2" charset="-78"/>
              </a:rPr>
              <a:t>از </a:t>
            </a:r>
            <a:r>
              <a:rPr lang="fa-IR" sz="2400" dirty="0" smtClean="0">
                <a:cs typeface="B Nazanin" pitchFamily="2" charset="-78"/>
              </a:rPr>
              <a:t>طريق يک محدوديت </a:t>
            </a:r>
            <a:r>
              <a:rPr lang="fa-IR" sz="2400" dirty="0">
                <a:cs typeface="B Nazanin" pitchFamily="2" charset="-78"/>
              </a:rPr>
              <a:t>به </a:t>
            </a:r>
            <a:r>
              <a:rPr lang="en-US" sz="2400" dirty="0">
                <a:cs typeface="B Nazanin" pitchFamily="2" charset="-78"/>
              </a:rPr>
              <a:t>X</a:t>
            </a:r>
            <a:r>
              <a:rPr lang="fa-IR" sz="2400" dirty="0">
                <a:cs typeface="B Nazanin" pitchFamily="2" charset="-78"/>
              </a:rPr>
              <a:t> متصل است و هر مقداری را که با مقدار انتخاب شده برای </a:t>
            </a:r>
            <a:r>
              <a:rPr lang="en-US" sz="2400" dirty="0">
                <a:cs typeface="B Nazanin" pitchFamily="2" charset="-78"/>
              </a:rPr>
              <a:t>X</a:t>
            </a:r>
            <a:r>
              <a:rPr lang="fa-IR" sz="2400" dirty="0">
                <a:cs typeface="B Nazanin" pitchFamily="2" charset="-78"/>
              </a:rPr>
              <a:t> برابر است، از دامنه </a:t>
            </a:r>
            <a:r>
              <a:rPr lang="en-US" sz="2400" dirty="0">
                <a:cs typeface="B Nazanin" pitchFamily="2" charset="-78"/>
              </a:rPr>
              <a:t>Y</a:t>
            </a:r>
            <a:r>
              <a:rPr lang="fa-IR" sz="2400" dirty="0">
                <a:cs typeface="B Nazanin" pitchFamily="2" charset="-78"/>
              </a:rPr>
              <a:t> حذف می کند.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جست و جوی محلی برای مسئله های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CSP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05000" y="1143000"/>
            <a:ext cx="708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38138" algn="just" rtl="1">
              <a:lnSpc>
                <a:spcPct val="150000"/>
              </a:lnSpc>
              <a:buFontTx/>
              <a:buChar char="•"/>
            </a:pPr>
            <a:r>
              <a:rPr lang="fa-IR" sz="2400" dirty="0">
                <a:cs typeface="B Nazanin" pitchFamily="2" charset="-78"/>
              </a:rPr>
              <a:t>جست و جوی محلی با اکتشاف </a:t>
            </a:r>
            <a:r>
              <a:rPr lang="fa-IR" sz="2400" dirty="0" smtClean="0">
                <a:cs typeface="B Nazanin" pitchFamily="2" charset="-78"/>
              </a:rPr>
              <a:t>کمترين </a:t>
            </a:r>
            <a:r>
              <a:rPr lang="fa-IR" sz="2400" dirty="0">
                <a:cs typeface="B Nazanin" pitchFamily="2" charset="-78"/>
              </a:rPr>
              <a:t>برخورد</a:t>
            </a:r>
          </a:p>
          <a:p>
            <a:pPr indent="338138" algn="just" rtl="1">
              <a:lnSpc>
                <a:spcPct val="150000"/>
              </a:lnSpc>
              <a:buFontTx/>
              <a:buChar char="•"/>
            </a:pPr>
            <a:r>
              <a:rPr lang="fa-IR" sz="2400" dirty="0">
                <a:cs typeface="B Nazanin" pitchFamily="2" charset="-78"/>
              </a:rPr>
              <a:t>انتخاب مقداري كه كمترين برخورد را با متغيرهاي ديگر ايجاد كند</a:t>
            </a:r>
          </a:p>
        </p:txBody>
      </p:sp>
      <p:pic>
        <p:nvPicPr>
          <p:cNvPr id="6" name="Picture 6" descr="1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16200"/>
            <a:ext cx="91440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مقايسه الگوريتم های مختلف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CSP</a:t>
            </a:r>
            <a:r>
              <a:rPr kumimoji="0" lang="fa-I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 بر روی چند مساله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pic>
        <p:nvPicPr>
          <p:cNvPr id="5" name="Picture 6" descr="127"/>
          <p:cNvPicPr>
            <a:picLocks noChangeAspect="1" noChangeArrowheads="1"/>
          </p:cNvPicPr>
          <p:nvPr/>
        </p:nvPicPr>
        <p:blipFill>
          <a:blip r:embed="rId2"/>
          <a:srcRect l="-2"/>
          <a:stretch>
            <a:fillRect/>
          </a:stretch>
        </p:blipFill>
        <p:spPr bwMode="auto">
          <a:xfrm>
            <a:off x="0" y="2549525"/>
            <a:ext cx="92202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-357222" y="1905000"/>
            <a:ext cx="7772400" cy="147002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فصل ششم: مسئله های ارضای محدوديت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071538" y="35814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Nazanin" pitchFamily="2" charset="-78"/>
              </a:rPr>
              <a:t>Constraint satisfaction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مسئله های ارضای محدوديت (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CSP</a:t>
            </a: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4582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>
                <a:cs typeface="B Traffic" pitchFamily="2" charset="-78"/>
              </a:rPr>
              <a:t> مساله ارضای </a:t>
            </a:r>
            <a:r>
              <a:rPr lang="fa-IR" sz="2400" dirty="0" smtClean="0">
                <a:cs typeface="B Traffic" pitchFamily="2" charset="-78"/>
              </a:rPr>
              <a:t>محدوديت </a:t>
            </a:r>
            <a:r>
              <a:rPr lang="fa-IR" sz="2400" dirty="0">
                <a:cs typeface="B Traffic" pitchFamily="2" charset="-78"/>
              </a:rPr>
              <a:t>به </a:t>
            </a:r>
            <a:r>
              <a:rPr lang="fa-IR" sz="2400" dirty="0" smtClean="0">
                <a:cs typeface="B Traffic" pitchFamily="2" charset="-78"/>
              </a:rPr>
              <a:t>وسيله </a:t>
            </a:r>
            <a:r>
              <a:rPr lang="fa-IR" sz="2400" dirty="0">
                <a:cs typeface="B Traffic" pitchFamily="2" charset="-78"/>
              </a:rPr>
              <a:t>مجموعه ای از </a:t>
            </a:r>
            <a:r>
              <a:rPr lang="fa-IR" sz="2400" dirty="0" smtClean="0">
                <a:cs typeface="B Traffic" pitchFamily="2" charset="-78"/>
              </a:rPr>
              <a:t>متغيرهای </a:t>
            </a:r>
            <a:r>
              <a:rPr lang="en-US" sz="2400" dirty="0">
                <a:cs typeface="B Traffic" pitchFamily="2" charset="-78"/>
              </a:rPr>
              <a:t>X1,X2,… , </a:t>
            </a:r>
            <a:r>
              <a:rPr lang="en-US" sz="2400" dirty="0" err="1">
                <a:cs typeface="B Traffic" pitchFamily="2" charset="-78"/>
              </a:rPr>
              <a:t>Xn</a:t>
            </a:r>
            <a:r>
              <a:rPr lang="fa-IR" sz="2400" dirty="0">
                <a:cs typeface="B Traffic" pitchFamily="2" charset="-78"/>
              </a:rPr>
              <a:t> و مجموعه ای از </a:t>
            </a:r>
            <a:r>
              <a:rPr lang="fa-IR" sz="2400" dirty="0" smtClean="0">
                <a:cs typeface="B Traffic" pitchFamily="2" charset="-78"/>
              </a:rPr>
              <a:t>محدوديت </a:t>
            </a:r>
            <a:r>
              <a:rPr lang="fa-IR" sz="2400" dirty="0">
                <a:cs typeface="B Traffic" pitchFamily="2" charset="-78"/>
              </a:rPr>
              <a:t>های </a:t>
            </a:r>
            <a:r>
              <a:rPr lang="en-US" sz="2400" dirty="0">
                <a:cs typeface="B Traffic" pitchFamily="2" charset="-78"/>
              </a:rPr>
              <a:t>C1, C2, … , </a:t>
            </a:r>
            <a:r>
              <a:rPr lang="en-US" sz="2400" dirty="0" err="1">
                <a:cs typeface="B Traffic" pitchFamily="2" charset="-78"/>
              </a:rPr>
              <a:t>Cn</a:t>
            </a:r>
            <a:r>
              <a:rPr lang="fa-IR" sz="2400" dirty="0">
                <a:cs typeface="B Traffic" pitchFamily="2" charset="-78"/>
              </a:rPr>
              <a:t> </a:t>
            </a:r>
            <a:r>
              <a:rPr lang="fa-IR" sz="2400" dirty="0" smtClean="0">
                <a:cs typeface="B Traffic" pitchFamily="2" charset="-78"/>
              </a:rPr>
              <a:t>تعريف </a:t>
            </a:r>
            <a:r>
              <a:rPr lang="fa-IR" sz="2400" dirty="0">
                <a:cs typeface="B Traffic" pitchFamily="2" charset="-78"/>
              </a:rPr>
              <a:t>می شود.</a:t>
            </a:r>
            <a:endParaRPr lang="en-US" sz="2400" dirty="0">
              <a:cs typeface="B Traffic" pitchFamily="2" charset="-78"/>
            </a:endParaRPr>
          </a:p>
          <a:p>
            <a:pPr marL="168275" indent="-168275" algn="just" rtl="1">
              <a:lnSpc>
                <a:spcPct val="152000"/>
              </a:lnSpc>
              <a:buFontTx/>
              <a:buChar char="•"/>
            </a:pPr>
            <a:r>
              <a:rPr lang="fa-IR" sz="2400" dirty="0">
                <a:cs typeface="B Traffic" pitchFamily="2" charset="-78"/>
              </a:rPr>
              <a:t>هر </a:t>
            </a:r>
            <a:r>
              <a:rPr lang="fa-IR" sz="2400" dirty="0" smtClean="0">
                <a:cs typeface="B Traffic" pitchFamily="2" charset="-78"/>
              </a:rPr>
              <a:t>متغير </a:t>
            </a:r>
            <a:r>
              <a:rPr lang="en-US" sz="2400" dirty="0">
                <a:cs typeface="B Traffic" pitchFamily="2" charset="-78"/>
              </a:rPr>
              <a:t>Xi</a:t>
            </a:r>
            <a:r>
              <a:rPr lang="fa-IR" sz="2400" dirty="0">
                <a:cs typeface="B Traffic" pitchFamily="2" charset="-78"/>
              </a:rPr>
              <a:t> دارای </a:t>
            </a:r>
            <a:r>
              <a:rPr lang="fa-IR" sz="2400" dirty="0" smtClean="0">
                <a:cs typeface="B Traffic" pitchFamily="2" charset="-78"/>
              </a:rPr>
              <a:t>يک </a:t>
            </a:r>
            <a:r>
              <a:rPr lang="fa-IR" sz="2400" u="sng" dirty="0">
                <a:cs typeface="B Traffic" pitchFamily="2" charset="-78"/>
              </a:rPr>
              <a:t>دامنه</a:t>
            </a:r>
            <a:r>
              <a:rPr lang="fa-IR" sz="2400" dirty="0">
                <a:cs typeface="B Traffic" pitchFamily="2" charset="-78"/>
              </a:rPr>
              <a:t> ناتهی </a:t>
            </a:r>
            <a:r>
              <a:rPr lang="en-US" sz="2400" dirty="0">
                <a:cs typeface="B Traffic" pitchFamily="2" charset="-78"/>
              </a:rPr>
              <a:t>Di</a:t>
            </a:r>
            <a:r>
              <a:rPr lang="fa-IR" sz="2400" dirty="0">
                <a:cs typeface="B Traffic" pitchFamily="2" charset="-78"/>
              </a:rPr>
              <a:t> با </a:t>
            </a:r>
            <a:r>
              <a:rPr lang="fa-IR" sz="2400" u="sng" dirty="0" smtClean="0">
                <a:cs typeface="B Traffic" pitchFamily="2" charset="-78"/>
              </a:rPr>
              <a:t>مقادير</a:t>
            </a:r>
            <a:r>
              <a:rPr lang="fa-IR" sz="2400" dirty="0" smtClean="0">
                <a:cs typeface="B Traffic" pitchFamily="2" charset="-78"/>
              </a:rPr>
              <a:t> </a:t>
            </a:r>
            <a:r>
              <a:rPr lang="fa-IR" sz="2400" dirty="0">
                <a:cs typeface="B Traffic" pitchFamily="2" charset="-78"/>
              </a:rPr>
              <a:t>ممکن است.</a:t>
            </a:r>
          </a:p>
          <a:p>
            <a:pPr marL="168275" indent="-168275" algn="just" rtl="1">
              <a:lnSpc>
                <a:spcPct val="152000"/>
              </a:lnSpc>
              <a:buFontTx/>
              <a:buChar char="•"/>
            </a:pPr>
            <a:r>
              <a:rPr lang="fa-IR" sz="2400" dirty="0">
                <a:cs typeface="B Traffic" pitchFamily="2" charset="-78"/>
              </a:rPr>
              <a:t>هر </a:t>
            </a:r>
            <a:r>
              <a:rPr lang="fa-IR" sz="2400" dirty="0" smtClean="0">
                <a:cs typeface="B Traffic" pitchFamily="2" charset="-78"/>
              </a:rPr>
              <a:t>محدوديت </a:t>
            </a:r>
            <a:r>
              <a:rPr lang="en-US" sz="2400" dirty="0" err="1">
                <a:cs typeface="B Traffic" pitchFamily="2" charset="-78"/>
              </a:rPr>
              <a:t>Ci</a:t>
            </a:r>
            <a:r>
              <a:rPr lang="fa-IR" sz="2400" dirty="0">
                <a:cs typeface="B Traffic" pitchFamily="2" charset="-78"/>
              </a:rPr>
              <a:t> شامل </a:t>
            </a:r>
            <a:r>
              <a:rPr lang="fa-IR" sz="2400" dirty="0" smtClean="0">
                <a:cs typeface="B Traffic" pitchFamily="2" charset="-78"/>
              </a:rPr>
              <a:t>زير </a:t>
            </a:r>
            <a:r>
              <a:rPr lang="fa-IR" sz="2400" dirty="0">
                <a:cs typeface="B Traffic" pitchFamily="2" charset="-78"/>
              </a:rPr>
              <a:t>مجموعه </a:t>
            </a:r>
            <a:r>
              <a:rPr lang="fa-IR" sz="2400" dirty="0" smtClean="0">
                <a:cs typeface="B Traffic" pitchFamily="2" charset="-78"/>
              </a:rPr>
              <a:t>هايی </a:t>
            </a:r>
            <a:r>
              <a:rPr lang="fa-IR" sz="2400" dirty="0">
                <a:cs typeface="B Traffic" pitchFamily="2" charset="-78"/>
              </a:rPr>
              <a:t>از </a:t>
            </a:r>
            <a:r>
              <a:rPr lang="fa-IR" sz="2400" dirty="0" smtClean="0">
                <a:cs typeface="B Traffic" pitchFamily="2" charset="-78"/>
              </a:rPr>
              <a:t>متغيرها </a:t>
            </a:r>
            <a:r>
              <a:rPr lang="fa-IR" sz="2400" dirty="0">
                <a:cs typeface="B Traffic" pitchFamily="2" charset="-78"/>
              </a:rPr>
              <a:t>و </a:t>
            </a:r>
            <a:r>
              <a:rPr lang="fa-IR" sz="2400" dirty="0" smtClean="0">
                <a:cs typeface="B Traffic" pitchFamily="2" charset="-78"/>
              </a:rPr>
              <a:t>ترکيب </a:t>
            </a:r>
            <a:r>
              <a:rPr lang="fa-IR" sz="2400" dirty="0">
                <a:cs typeface="B Traffic" pitchFamily="2" charset="-78"/>
              </a:rPr>
              <a:t>های ممکنی از </a:t>
            </a:r>
            <a:r>
              <a:rPr lang="fa-IR" sz="2400" dirty="0" smtClean="0">
                <a:cs typeface="B Traffic" pitchFamily="2" charset="-78"/>
              </a:rPr>
              <a:t>مقادير </a:t>
            </a:r>
            <a:r>
              <a:rPr lang="fa-IR" sz="2400" dirty="0">
                <a:cs typeface="B Traffic" pitchFamily="2" charset="-78"/>
              </a:rPr>
              <a:t>برای آن </a:t>
            </a:r>
            <a:r>
              <a:rPr lang="fa-IR" sz="2400" dirty="0" smtClean="0">
                <a:cs typeface="B Traffic" pitchFamily="2" charset="-78"/>
              </a:rPr>
              <a:t>زيرمجموعه </a:t>
            </a:r>
            <a:r>
              <a:rPr lang="fa-IR" sz="2400" dirty="0">
                <a:cs typeface="B Traffic" pitchFamily="2" charset="-78"/>
              </a:rPr>
              <a:t>هاست.</a:t>
            </a:r>
          </a:p>
          <a:p>
            <a:pPr marL="168275" indent="-168275" algn="just" rtl="1">
              <a:lnSpc>
                <a:spcPct val="152000"/>
              </a:lnSpc>
              <a:buFontTx/>
              <a:buChar char="•"/>
            </a:pPr>
            <a:r>
              <a:rPr lang="fa-IR" sz="2400" dirty="0">
                <a:cs typeface="B Traffic" pitchFamily="2" charset="-78"/>
              </a:rPr>
              <a:t>هر حالت مساله با انتساب </a:t>
            </a:r>
            <a:r>
              <a:rPr lang="fa-IR" sz="2400" dirty="0" smtClean="0">
                <a:cs typeface="B Traffic" pitchFamily="2" charset="-78"/>
              </a:rPr>
              <a:t>مقاديری </a:t>
            </a:r>
            <a:r>
              <a:rPr lang="fa-IR" sz="2400" dirty="0">
                <a:cs typeface="B Traffic" pitchFamily="2" charset="-78"/>
              </a:rPr>
              <a:t>به چند </a:t>
            </a:r>
            <a:r>
              <a:rPr lang="fa-IR" sz="2400" dirty="0" smtClean="0">
                <a:cs typeface="B Traffic" pitchFamily="2" charset="-78"/>
              </a:rPr>
              <a:t>يا </a:t>
            </a:r>
            <a:r>
              <a:rPr lang="fa-IR" sz="2400" dirty="0">
                <a:cs typeface="B Traffic" pitchFamily="2" charset="-78"/>
              </a:rPr>
              <a:t>تمام </a:t>
            </a:r>
            <a:r>
              <a:rPr lang="fa-IR" sz="2400" dirty="0" smtClean="0">
                <a:cs typeface="B Traffic" pitchFamily="2" charset="-78"/>
              </a:rPr>
              <a:t>متغيرها تعريف </a:t>
            </a:r>
            <a:r>
              <a:rPr lang="fa-IR" sz="2400" dirty="0">
                <a:cs typeface="B Traffic" pitchFamily="2" charset="-78"/>
              </a:rPr>
              <a:t>می شود:</a:t>
            </a:r>
          </a:p>
          <a:p>
            <a:pPr marL="168275" indent="-168275" algn="just">
              <a:lnSpc>
                <a:spcPct val="152000"/>
              </a:lnSpc>
              <a:buFontTx/>
              <a:buChar char="•"/>
            </a:pPr>
            <a:r>
              <a:rPr lang="en-US" sz="2400" dirty="0">
                <a:cs typeface="B Traffic" pitchFamily="2" charset="-78"/>
              </a:rPr>
              <a:t>{Xi = vi, </a:t>
            </a:r>
            <a:r>
              <a:rPr lang="en-US" sz="2400" dirty="0" err="1">
                <a:cs typeface="B Traffic" pitchFamily="2" charset="-78"/>
              </a:rPr>
              <a:t>Xj</a:t>
            </a:r>
            <a:r>
              <a:rPr lang="en-US" sz="2400" dirty="0">
                <a:cs typeface="B Traffic" pitchFamily="2" charset="-78"/>
              </a:rPr>
              <a:t> = </a:t>
            </a:r>
            <a:r>
              <a:rPr lang="en-US" sz="2400" dirty="0" err="1">
                <a:cs typeface="B Traffic" pitchFamily="2" charset="-78"/>
              </a:rPr>
              <a:t>vj</a:t>
            </a:r>
            <a:r>
              <a:rPr lang="en-US" sz="2400" dirty="0">
                <a:cs typeface="B Traffic" pitchFamily="2" charset="-78"/>
              </a:rPr>
              <a:t> , 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مسئله های ارضای محدوديت (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CSP</a:t>
            </a: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45820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>
                <a:cs typeface="B Traffic" pitchFamily="2" charset="-78"/>
              </a:rPr>
              <a:t> انتسابی که </a:t>
            </a:r>
            <a:r>
              <a:rPr lang="fa-IR" sz="2400" dirty="0" smtClean="0">
                <a:cs typeface="B Traffic" pitchFamily="2" charset="-78"/>
              </a:rPr>
              <a:t>هيچ محدوديتی </a:t>
            </a:r>
            <a:r>
              <a:rPr lang="fa-IR" sz="2400" dirty="0">
                <a:cs typeface="B Traffic" pitchFamily="2" charset="-78"/>
              </a:rPr>
              <a:t>را نقض نکند، انتساب سازگار </a:t>
            </a:r>
            <a:r>
              <a:rPr lang="fa-IR" sz="2400" dirty="0" smtClean="0">
                <a:cs typeface="B Traffic" pitchFamily="2" charset="-78"/>
              </a:rPr>
              <a:t>يا </a:t>
            </a:r>
            <a:r>
              <a:rPr lang="fa-IR" sz="2400" dirty="0">
                <a:cs typeface="B Traffic" pitchFamily="2" charset="-78"/>
              </a:rPr>
              <a:t>معتبر نام دارد.</a:t>
            </a:r>
          </a:p>
          <a:p>
            <a:pPr marL="168275" indent="-168275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>
                <a:cs typeface="B Traffic" pitchFamily="2" charset="-78"/>
              </a:rPr>
              <a:t>انتساب کامل آن است که هر </a:t>
            </a:r>
            <a:r>
              <a:rPr lang="fa-IR" sz="2400" dirty="0" smtClean="0">
                <a:cs typeface="B Traffic" pitchFamily="2" charset="-78"/>
              </a:rPr>
              <a:t>متغيری </a:t>
            </a:r>
            <a:r>
              <a:rPr lang="fa-IR" sz="2400" dirty="0">
                <a:cs typeface="B Traffic" pitchFamily="2" charset="-78"/>
              </a:rPr>
              <a:t>در آن باشد.</a:t>
            </a:r>
          </a:p>
          <a:p>
            <a:pPr marL="168275" indent="-168275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>
                <a:cs typeface="B Traffic" pitchFamily="2" charset="-78"/>
              </a:rPr>
              <a:t>راه حل </a:t>
            </a:r>
            <a:r>
              <a:rPr lang="en-US" sz="2400" dirty="0">
                <a:cs typeface="B Traffic" pitchFamily="2" charset="-78"/>
              </a:rPr>
              <a:t>CSP</a:t>
            </a:r>
            <a:r>
              <a:rPr lang="fa-IR" sz="2400" dirty="0">
                <a:cs typeface="B Traffic" pitchFamily="2" charset="-78"/>
              </a:rPr>
              <a:t> </a:t>
            </a:r>
            <a:r>
              <a:rPr lang="fa-IR" sz="2400" dirty="0" smtClean="0">
                <a:cs typeface="B Traffic" pitchFamily="2" charset="-78"/>
              </a:rPr>
              <a:t>يک </a:t>
            </a:r>
            <a:r>
              <a:rPr lang="fa-IR" sz="2400" dirty="0">
                <a:cs typeface="B Traffic" pitchFamily="2" charset="-78"/>
              </a:rPr>
              <a:t>انتساب کامل است اگر تمام </a:t>
            </a:r>
            <a:r>
              <a:rPr lang="fa-IR" sz="2400" dirty="0" smtClean="0">
                <a:cs typeface="B Traffic" pitchFamily="2" charset="-78"/>
              </a:rPr>
              <a:t>محدوديتها </a:t>
            </a:r>
            <a:r>
              <a:rPr lang="fa-IR" sz="2400" dirty="0">
                <a:cs typeface="B Traffic" pitchFamily="2" charset="-78"/>
              </a:rPr>
              <a:t>را برآورده کند.</a:t>
            </a:r>
          </a:p>
          <a:p>
            <a:pPr marL="168275" indent="-168275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>
                <a:cs typeface="B Traffic" pitchFamily="2" charset="-78"/>
              </a:rPr>
              <a:t>بعضی از </a:t>
            </a:r>
            <a:r>
              <a:rPr lang="en-US" sz="2400" dirty="0">
                <a:cs typeface="B Traffic" pitchFamily="2" charset="-78"/>
              </a:rPr>
              <a:t>CSP</a:t>
            </a:r>
            <a:r>
              <a:rPr lang="fa-IR" sz="2400" dirty="0">
                <a:cs typeface="B Traffic" pitchFamily="2" charset="-78"/>
              </a:rPr>
              <a:t> ها به راه حل </a:t>
            </a:r>
            <a:r>
              <a:rPr lang="fa-IR" sz="2400" dirty="0" smtClean="0">
                <a:cs typeface="B Traffic" pitchFamily="2" charset="-78"/>
              </a:rPr>
              <a:t>هايی نياز </a:t>
            </a:r>
            <a:r>
              <a:rPr lang="fa-IR" sz="2400" dirty="0">
                <a:cs typeface="B Traffic" pitchFamily="2" charset="-78"/>
              </a:rPr>
              <a:t>دارند که تابع هدف را </a:t>
            </a:r>
            <a:r>
              <a:rPr lang="fa-IR" sz="2400" dirty="0" smtClean="0">
                <a:cs typeface="B Traffic" pitchFamily="2" charset="-78"/>
              </a:rPr>
              <a:t>بيشينه </a:t>
            </a:r>
            <a:r>
              <a:rPr lang="fa-IR" sz="2400" dirty="0">
                <a:cs typeface="B Traffic" pitchFamily="2" charset="-78"/>
              </a:rPr>
              <a:t>کنند.</a:t>
            </a:r>
            <a:endParaRPr lang="en-US" sz="2400" dirty="0">
              <a:cs typeface="B Traffic" pitchFamily="2" charset="-78"/>
            </a:endParaRPr>
          </a:p>
          <a:p>
            <a:pPr marL="168275" indent="-168275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>
                <a:cs typeface="B Traffic" pitchFamily="2" charset="-78"/>
              </a:rPr>
              <a:t>عمق هر راه حل، اگر </a:t>
            </a:r>
            <a:r>
              <a:rPr lang="en-US" sz="2400" dirty="0">
                <a:cs typeface="B Traffic" pitchFamily="2" charset="-78"/>
              </a:rPr>
              <a:t>n</a:t>
            </a:r>
            <a:r>
              <a:rPr lang="fa-IR" sz="2400" dirty="0">
                <a:cs typeface="B Traffic" pitchFamily="2" charset="-78"/>
              </a:rPr>
              <a:t> </a:t>
            </a:r>
            <a:r>
              <a:rPr lang="fa-IR" sz="2400" dirty="0" smtClean="0">
                <a:cs typeface="B Traffic" pitchFamily="2" charset="-78"/>
              </a:rPr>
              <a:t>متغير </a:t>
            </a:r>
            <a:r>
              <a:rPr lang="fa-IR" sz="2400" dirty="0">
                <a:cs typeface="B Traffic" pitchFamily="2" charset="-78"/>
              </a:rPr>
              <a:t>وجود داشته باشد، </a:t>
            </a:r>
            <a:r>
              <a:rPr lang="en-US" sz="2400" dirty="0">
                <a:cs typeface="B Traffic" pitchFamily="2" charset="-78"/>
              </a:rPr>
              <a:t>n</a:t>
            </a:r>
            <a:r>
              <a:rPr lang="fa-IR" sz="2400" dirty="0">
                <a:cs typeface="B Traffic" pitchFamily="2" charset="-78"/>
              </a:rPr>
              <a:t> است.</a:t>
            </a:r>
          </a:p>
          <a:p>
            <a:pPr marL="168275" indent="-168275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 smtClean="0">
                <a:cs typeface="B Traffic" pitchFamily="2" charset="-78"/>
              </a:rPr>
              <a:t>الگوريتمهای </a:t>
            </a:r>
            <a:r>
              <a:rPr lang="fa-IR" sz="2400" dirty="0">
                <a:cs typeface="B Traffic" pitchFamily="2" charset="-78"/>
              </a:rPr>
              <a:t>عمقی برای </a:t>
            </a:r>
            <a:r>
              <a:rPr lang="en-US" sz="2400" dirty="0">
                <a:cs typeface="B Traffic" pitchFamily="2" charset="-78"/>
              </a:rPr>
              <a:t>CSP</a:t>
            </a:r>
            <a:r>
              <a:rPr lang="fa-IR" sz="2400" dirty="0">
                <a:cs typeface="B Traffic" pitchFamily="2" charset="-78"/>
              </a:rPr>
              <a:t> ها مناسب اند.</a:t>
            </a:r>
            <a:endParaRPr lang="en-US" sz="2400" dirty="0">
              <a:cs typeface="B Traff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مسئله های ارضای محدوديت (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CSP</a:t>
            </a: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pic>
        <p:nvPicPr>
          <p:cNvPr id="5" name="Picture 4" descr="122-1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1752600" y="1066800"/>
            <a:ext cx="56388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16002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23622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4800" y="3233738"/>
            <a:ext cx="60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مسئله های ارضای محدوديت (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CSP</a:t>
            </a: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pic>
        <p:nvPicPr>
          <p:cNvPr id="5" name="Picture 3" descr="122-1"/>
          <p:cNvPicPr>
            <a:picLocks noChangeAspect="1" noChangeArrowheads="1"/>
          </p:cNvPicPr>
          <p:nvPr/>
        </p:nvPicPr>
        <p:blipFill>
          <a:blip r:embed="rId2">
            <a:lum bright="18000" contrast="-12000"/>
          </a:blip>
          <a:srcRect/>
          <a:stretch>
            <a:fillRect/>
          </a:stretch>
        </p:blipFill>
        <p:spPr bwMode="auto">
          <a:xfrm>
            <a:off x="0" y="990600"/>
            <a:ext cx="25908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3276600" y="1247775"/>
            <a:ext cx="53340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400800" y="1219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2400" dirty="0">
                <a:solidFill>
                  <a:srgbClr val="FF0000"/>
                </a:solidFill>
                <a:cs typeface="B Traffic" pitchFamily="2" charset="-78"/>
              </a:rPr>
              <a:t>گراف محدوديت</a:t>
            </a:r>
            <a:endParaRPr lang="en-US" sz="2400" dirty="0">
              <a:solidFill>
                <a:srgbClr val="FF0000"/>
              </a:solidFill>
              <a:cs typeface="B Traff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مسئله های ارضای محدوديت (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CSP</a:t>
            </a:r>
            <a:r>
              <a:rPr kumimoji="0" lang="fa-I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458200" cy="4383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 algn="just" rtl="1">
              <a:lnSpc>
                <a:spcPct val="152000"/>
              </a:lnSpc>
              <a:spcBef>
                <a:spcPct val="50000"/>
              </a:spcBef>
            </a:pPr>
            <a:r>
              <a:rPr lang="fa-IR" sz="2400" dirty="0">
                <a:cs typeface="B Titr" pitchFamily="2" charset="-78"/>
              </a:rPr>
              <a:t> فرمول بندی  </a:t>
            </a:r>
            <a:r>
              <a:rPr lang="fa-IR" sz="2400" dirty="0" smtClean="0">
                <a:cs typeface="B Titr" pitchFamily="2" charset="-78"/>
              </a:rPr>
              <a:t>افزايشی</a:t>
            </a:r>
            <a:endParaRPr lang="fa-IR" sz="2400" dirty="0">
              <a:cs typeface="B Titr" pitchFamily="2" charset="-78"/>
            </a:endParaRPr>
          </a:p>
          <a:p>
            <a:pPr lvl="1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>
                <a:cs typeface="B Traffic" pitchFamily="2" charset="-78"/>
              </a:rPr>
              <a:t>حالت </a:t>
            </a:r>
            <a:r>
              <a:rPr lang="fa-IR" sz="2400" dirty="0" smtClean="0">
                <a:cs typeface="B Traffic" pitchFamily="2" charset="-78"/>
              </a:rPr>
              <a:t>اوليه</a:t>
            </a:r>
            <a:r>
              <a:rPr lang="fa-IR" sz="2400" dirty="0">
                <a:cs typeface="B Traffic" pitchFamily="2" charset="-78"/>
              </a:rPr>
              <a:t>: انتساب خالی  </a:t>
            </a:r>
            <a:r>
              <a:rPr lang="en-US" sz="2400" dirty="0">
                <a:cs typeface="B Traffic" pitchFamily="2" charset="-78"/>
              </a:rPr>
              <a:t>{}</a:t>
            </a:r>
            <a:r>
              <a:rPr lang="fa-IR" sz="2400" dirty="0">
                <a:cs typeface="B Traffic" pitchFamily="2" charset="-78"/>
              </a:rPr>
              <a:t> بدون </a:t>
            </a:r>
            <a:r>
              <a:rPr lang="fa-IR" sz="2400" dirty="0" smtClean="0">
                <a:cs typeface="B Traffic" pitchFamily="2" charset="-78"/>
              </a:rPr>
              <a:t>متغير</a:t>
            </a:r>
            <a:endParaRPr lang="fa-IR" sz="2400" dirty="0">
              <a:cs typeface="B Traffic" pitchFamily="2" charset="-78"/>
            </a:endParaRPr>
          </a:p>
          <a:p>
            <a:pPr lvl="1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>
                <a:cs typeface="B Traffic" pitchFamily="2" charset="-78"/>
              </a:rPr>
              <a:t>تابع </a:t>
            </a:r>
            <a:r>
              <a:rPr lang="fa-IR" sz="2400" dirty="0" smtClean="0">
                <a:cs typeface="B Traffic" pitchFamily="2" charset="-78"/>
              </a:rPr>
              <a:t>جانشين</a:t>
            </a:r>
            <a:r>
              <a:rPr lang="fa-IR" sz="2400" dirty="0">
                <a:cs typeface="B Traffic" pitchFamily="2" charset="-78"/>
              </a:rPr>
              <a:t>: انتساب </a:t>
            </a:r>
            <a:r>
              <a:rPr lang="fa-IR" sz="2400" dirty="0" smtClean="0">
                <a:cs typeface="B Traffic" pitchFamily="2" charset="-78"/>
              </a:rPr>
              <a:t>يک </a:t>
            </a:r>
            <a:r>
              <a:rPr lang="fa-IR" sz="2400" dirty="0">
                <a:cs typeface="B Traffic" pitchFamily="2" charset="-78"/>
              </a:rPr>
              <a:t>مقدار به </a:t>
            </a:r>
            <a:r>
              <a:rPr lang="fa-IR" sz="2400" dirty="0" smtClean="0">
                <a:cs typeface="B Traffic" pitchFamily="2" charset="-78"/>
              </a:rPr>
              <a:t>يک متغير </a:t>
            </a:r>
            <a:r>
              <a:rPr lang="fa-IR" sz="2400" dirty="0">
                <a:cs typeface="B Traffic" pitchFamily="2" charset="-78"/>
              </a:rPr>
              <a:t>به شرط </a:t>
            </a:r>
            <a:r>
              <a:rPr lang="fa-IR" sz="2400" dirty="0" smtClean="0">
                <a:cs typeface="B Traffic" pitchFamily="2" charset="-78"/>
              </a:rPr>
              <a:t>رعايت محدوديت</a:t>
            </a:r>
            <a:endParaRPr lang="fa-IR" sz="2400" dirty="0">
              <a:cs typeface="B Traffic" pitchFamily="2" charset="-78"/>
            </a:endParaRPr>
          </a:p>
          <a:p>
            <a:pPr lvl="1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>
                <a:cs typeface="B Traffic" pitchFamily="2" charset="-78"/>
              </a:rPr>
              <a:t>آزمون هدف: انتساب کامل</a:t>
            </a:r>
          </a:p>
          <a:p>
            <a:pPr lvl="1" algn="just" rtl="1">
              <a:lnSpc>
                <a:spcPct val="152000"/>
              </a:lnSpc>
              <a:spcBef>
                <a:spcPct val="50000"/>
              </a:spcBef>
              <a:buFontTx/>
              <a:buChar char="•"/>
            </a:pPr>
            <a:r>
              <a:rPr lang="fa-IR" sz="2400" dirty="0" smtClean="0">
                <a:cs typeface="B Traffic" pitchFamily="2" charset="-78"/>
              </a:rPr>
              <a:t>هزينه مسير</a:t>
            </a:r>
            <a:r>
              <a:rPr lang="fa-IR" sz="2400" dirty="0">
                <a:cs typeface="B Traffic" pitchFamily="2" charset="-78"/>
              </a:rPr>
              <a:t>: </a:t>
            </a:r>
            <a:r>
              <a:rPr lang="fa-IR" sz="2400" dirty="0" smtClean="0">
                <a:cs typeface="B Traffic" pitchFamily="2" charset="-78"/>
              </a:rPr>
              <a:t>هزينه </a:t>
            </a:r>
            <a:r>
              <a:rPr lang="fa-IR" sz="2400" dirty="0">
                <a:cs typeface="B Traffic" pitchFamily="2" charset="-78"/>
              </a:rPr>
              <a:t>ثابت برای هر مرحله</a:t>
            </a:r>
          </a:p>
          <a:p>
            <a:pPr lvl="1" algn="just" rtl="1">
              <a:lnSpc>
                <a:spcPct val="152000"/>
              </a:lnSpc>
              <a:spcBef>
                <a:spcPct val="50000"/>
              </a:spcBef>
            </a:pPr>
            <a:r>
              <a:rPr lang="fa-IR" sz="2400" dirty="0">
                <a:cs typeface="B Traffic" pitchFamily="2" charset="-78"/>
              </a:rPr>
              <a:t>چون </a:t>
            </a:r>
            <a:r>
              <a:rPr lang="fa-IR" sz="2400" dirty="0" smtClean="0">
                <a:cs typeface="B Traffic" pitchFamily="2" charset="-78"/>
              </a:rPr>
              <a:t>مسير رسيدن </a:t>
            </a:r>
            <a:r>
              <a:rPr lang="fa-IR" sz="2400" dirty="0">
                <a:cs typeface="B Traffic" pitchFamily="2" charset="-78"/>
              </a:rPr>
              <a:t>به راه حل مهم </a:t>
            </a:r>
            <a:r>
              <a:rPr lang="fa-IR" sz="2400" dirty="0" smtClean="0">
                <a:cs typeface="B Traffic" pitchFamily="2" charset="-78"/>
              </a:rPr>
              <a:t>نيست </a:t>
            </a:r>
            <a:r>
              <a:rPr lang="fa-IR" sz="2400" dirty="0">
                <a:cs typeface="B Traffic" pitchFamily="2" charset="-78"/>
              </a:rPr>
              <a:t>می توان از فرمول بندی کامل </a:t>
            </a:r>
            <a:r>
              <a:rPr lang="fa-IR" sz="2400" dirty="0" smtClean="0">
                <a:cs typeface="B Traffic" pitchFamily="2" charset="-78"/>
              </a:rPr>
              <a:t>نيز </a:t>
            </a:r>
            <a:r>
              <a:rPr lang="fa-IR" sz="2400" dirty="0">
                <a:cs typeface="B Traffic" pitchFamily="2" charset="-78"/>
              </a:rPr>
              <a:t>استفاده کرد.</a:t>
            </a:r>
            <a:endParaRPr lang="en-US" sz="2400" dirty="0">
              <a:cs typeface="B Traff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022350"/>
            <a:ext cx="57912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76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fa-IR" sz="4000" dirty="0" smtClean="0">
                <a:solidFill>
                  <a:schemeClr val="bg1"/>
                </a:solidFill>
                <a:cs typeface="B Titr" pitchFamily="2" charset="-78"/>
              </a:rPr>
              <a:t>مسئله </a:t>
            </a:r>
            <a:r>
              <a:rPr lang="fa-IR" sz="4000" dirty="0">
                <a:solidFill>
                  <a:schemeClr val="bg1"/>
                </a:solidFill>
                <a:cs typeface="B Titr" pitchFamily="2" charset="-78"/>
              </a:rPr>
              <a:t>های ارضای </a:t>
            </a:r>
            <a:r>
              <a:rPr lang="fa-IR" sz="4000" dirty="0" smtClean="0">
                <a:solidFill>
                  <a:schemeClr val="bg1"/>
                </a:solidFill>
                <a:cs typeface="B Titr" pitchFamily="2" charset="-78"/>
              </a:rPr>
              <a:t>محدوديت </a:t>
            </a:r>
            <a:r>
              <a:rPr lang="fa-IR" sz="4000" dirty="0">
                <a:solidFill>
                  <a:schemeClr val="bg1"/>
                </a:solidFill>
                <a:cs typeface="B Titr" pitchFamily="2" charset="-78"/>
              </a:rPr>
              <a:t>(</a:t>
            </a:r>
            <a:r>
              <a:rPr lang="en-US" sz="4000" dirty="0">
                <a:solidFill>
                  <a:schemeClr val="bg1"/>
                </a:solidFill>
                <a:cs typeface="B Titr" pitchFamily="2" charset="-78"/>
              </a:rPr>
              <a:t>CSP</a:t>
            </a:r>
            <a:r>
              <a:rPr lang="fa-IR" sz="4000" dirty="0">
                <a:solidFill>
                  <a:schemeClr val="bg1"/>
                </a:solidFill>
                <a:cs typeface="B Titr" pitchFamily="2" charset="-78"/>
              </a:rPr>
              <a:t>)</a:t>
            </a:r>
            <a:endParaRPr lang="en-US" sz="40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400800" y="1219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2400" dirty="0" smtClean="0">
                <a:solidFill>
                  <a:srgbClr val="FF0000"/>
                </a:solidFill>
                <a:cs typeface="B Traffic" pitchFamily="2" charset="-78"/>
              </a:rPr>
              <a:t>يک </a:t>
            </a:r>
            <a:r>
              <a:rPr lang="fa-IR" sz="2400" dirty="0">
                <a:solidFill>
                  <a:srgbClr val="FF0000"/>
                </a:solidFill>
                <a:cs typeface="B Traffic" pitchFamily="2" charset="-78"/>
              </a:rPr>
              <a:t>نمونه راه حل</a:t>
            </a:r>
            <a:endParaRPr lang="en-US" sz="2400" dirty="0">
              <a:solidFill>
                <a:srgbClr val="FF0000"/>
              </a:solidFill>
              <a:cs typeface="B Traff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ctrTitle" idx="4294967295"/>
          </p:nvPr>
        </p:nvSpPr>
        <p:spPr bwMode="auto">
          <a:xfrm>
            <a:off x="1292225" y="1357313"/>
            <a:ext cx="7851775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35000"/>
              </a:lnSpc>
              <a:spcBef>
                <a:spcPct val="50000"/>
              </a:spcBef>
            </a:pP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ساده </a:t>
            </a:r>
            <a:r>
              <a:rPr lang="fa-IR" sz="2000" dirty="0" smtClean="0">
                <a:solidFill>
                  <a:schemeClr val="tx1"/>
                </a:solidFill>
                <a:cs typeface="2  Nazanin" pitchFamily="2" charset="-78"/>
              </a:rPr>
              <a:t>ترين </a:t>
            </a: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نوع </a:t>
            </a:r>
            <a:r>
              <a:rPr lang="en-US" sz="2000" dirty="0">
                <a:solidFill>
                  <a:schemeClr val="tx1"/>
                </a:solidFill>
                <a:cs typeface="2  Nazanin" pitchFamily="2" charset="-78"/>
              </a:rPr>
              <a:t>CSP</a:t>
            </a: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 ها شامل </a:t>
            </a:r>
            <a:r>
              <a:rPr lang="fa-IR" sz="2000" dirty="0" smtClean="0">
                <a:solidFill>
                  <a:schemeClr val="tx1"/>
                </a:solidFill>
                <a:cs typeface="2  Nazanin" pitchFamily="2" charset="-78"/>
              </a:rPr>
              <a:t>متغيرهايی </a:t>
            </a: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است که گسسته اند و دامنه</a:t>
            </a:r>
            <a:r>
              <a:rPr lang="en-US" sz="2000" dirty="0">
                <a:solidFill>
                  <a:schemeClr val="tx1"/>
                </a:solidFill>
                <a:cs typeface="2  Nazanin" pitchFamily="2" charset="-78"/>
              </a:rPr>
              <a:t>‌</a:t>
            </a: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های متناهی دارند. مثل رنگ </a:t>
            </a:r>
            <a:r>
              <a:rPr lang="fa-IR" sz="2000" dirty="0" smtClean="0">
                <a:solidFill>
                  <a:schemeClr val="tx1"/>
                </a:solidFill>
                <a:cs typeface="2  Nazanin" pitchFamily="2" charset="-78"/>
              </a:rPr>
              <a:t>آميزی </a:t>
            </a: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نقشه  و مساله هشت </a:t>
            </a:r>
            <a:r>
              <a:rPr lang="fa-IR" sz="2000" dirty="0" smtClean="0">
                <a:solidFill>
                  <a:schemeClr val="tx1"/>
                </a:solidFill>
                <a:cs typeface="2  Nazanin" pitchFamily="2" charset="-78"/>
              </a:rPr>
              <a:t>وزير</a:t>
            </a:r>
            <a:endParaRPr lang="fa-IR" sz="2000" dirty="0">
              <a:solidFill>
                <a:schemeClr val="tx1"/>
              </a:solidFill>
              <a:cs typeface="2  Nazanin" pitchFamily="2" charset="-78"/>
            </a:endParaRPr>
          </a:p>
          <a:p>
            <a:pPr algn="just" rtl="1">
              <a:lnSpc>
                <a:spcPct val="135000"/>
              </a:lnSpc>
              <a:spcBef>
                <a:spcPct val="50000"/>
              </a:spcBef>
            </a:pPr>
            <a:endParaRPr lang="fa-IR" sz="2000" dirty="0">
              <a:solidFill>
                <a:schemeClr val="tx1"/>
              </a:solidFill>
              <a:cs typeface="2  Nazanin" pitchFamily="2" charset="-78"/>
            </a:endParaRPr>
          </a:p>
          <a:p>
            <a:pPr algn="r" rtl="1">
              <a:lnSpc>
                <a:spcPct val="135000"/>
              </a:lnSpc>
            </a:pPr>
            <a:r>
              <a:rPr lang="ar-SA" sz="2000" b="1" dirty="0">
                <a:solidFill>
                  <a:schemeClr val="tx1"/>
                </a:solidFill>
                <a:cs typeface="2  Nazanin" pitchFamily="2" charset="-78"/>
              </a:rPr>
              <a:t>محدوديت‌ها به گونه‌هاي مختلفي ظاهر مي‌شوند</a:t>
            </a:r>
            <a:r>
              <a:rPr lang="fa-IR" sz="2000" b="1" dirty="0">
                <a:solidFill>
                  <a:schemeClr val="tx1"/>
                </a:solidFill>
                <a:cs typeface="2  Nazanin" pitchFamily="2" charset="-78"/>
              </a:rPr>
              <a:t>:</a:t>
            </a:r>
            <a:r>
              <a:rPr lang="ar-SA" sz="2000" b="1" dirty="0">
                <a:solidFill>
                  <a:schemeClr val="tx1"/>
                </a:solidFill>
                <a:cs typeface="2  Nazanin" pitchFamily="2" charset="-78"/>
              </a:rPr>
              <a:t> </a:t>
            </a:r>
            <a:endParaRPr lang="fa-IR" sz="2000" b="1" dirty="0">
              <a:solidFill>
                <a:schemeClr val="tx1"/>
              </a:solidFill>
              <a:cs typeface="2  Nazanin" pitchFamily="2" charset="-78"/>
            </a:endParaRPr>
          </a:p>
          <a:p>
            <a:pPr algn="r" rtl="1">
              <a:lnSpc>
                <a:spcPct val="135000"/>
              </a:lnSpc>
              <a:buClr>
                <a:srgbClr val="7F5429"/>
              </a:buClr>
              <a:buFont typeface="Wingdings" pitchFamily="2" charset="2"/>
              <a:buChar char="v"/>
            </a:pP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 </a:t>
            </a:r>
            <a:r>
              <a:rPr lang="ar-SA" sz="2000" dirty="0">
                <a:solidFill>
                  <a:schemeClr val="tx1"/>
                </a:solidFill>
                <a:cs typeface="2  Nazanin" pitchFamily="2" charset="-78"/>
              </a:rPr>
              <a:t>محدوديت‌هاي ي</a:t>
            </a: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گاني:كه فقط مقدار يك متغير را محدود مي كند.</a:t>
            </a:r>
            <a:r>
              <a:rPr lang="ar-SA" sz="2000" dirty="0">
                <a:solidFill>
                  <a:schemeClr val="tx1"/>
                </a:solidFill>
                <a:cs typeface="2  Nazanin" pitchFamily="2" charset="-78"/>
              </a:rPr>
              <a:t> </a:t>
            </a:r>
            <a:endParaRPr lang="fa-IR" sz="2000" dirty="0">
              <a:solidFill>
                <a:schemeClr val="tx1"/>
              </a:solidFill>
              <a:cs typeface="2  Nazanin" pitchFamily="2" charset="-78"/>
            </a:endParaRPr>
          </a:p>
          <a:p>
            <a:pPr algn="r" rtl="1">
              <a:lnSpc>
                <a:spcPct val="135000"/>
              </a:lnSpc>
              <a:buClr>
                <a:srgbClr val="7F5429"/>
              </a:buClr>
              <a:buFont typeface="Wingdings" pitchFamily="2" charset="2"/>
              <a:buChar char="v"/>
            </a:pPr>
            <a:r>
              <a:rPr lang="ar-SA" sz="2000" dirty="0">
                <a:solidFill>
                  <a:schemeClr val="tx1"/>
                </a:solidFill>
                <a:cs typeface="2  Nazanin" pitchFamily="2" charset="-78"/>
              </a:rPr>
              <a:t>محدوديت‌هاي دودويي </a:t>
            </a: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:كه به دو متغير مربوط مي شود.</a:t>
            </a:r>
          </a:p>
          <a:p>
            <a:pPr algn="r" rtl="1">
              <a:lnSpc>
                <a:spcPct val="135000"/>
              </a:lnSpc>
              <a:buClr>
                <a:srgbClr val="7F5429"/>
              </a:buClr>
              <a:buFont typeface="Wingdings" pitchFamily="2" charset="2"/>
              <a:buChar char="v"/>
            </a:pP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محدوديت هاي سراسري:كه حاوي تعداد دلخواهي از متغيرها است.</a:t>
            </a:r>
          </a:p>
          <a:p>
            <a:pPr algn="r" rtl="1">
              <a:lnSpc>
                <a:spcPct val="135000"/>
              </a:lnSpc>
              <a:buClr>
                <a:srgbClr val="7F5429"/>
              </a:buClr>
              <a:buFont typeface="Wingdings" pitchFamily="2" charset="2"/>
              <a:buChar char="v"/>
            </a:pP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محدوديت هاي مطلق:كه نقض هركدام از آنها از جواب بالقوه جلوگيري مي كند.</a:t>
            </a:r>
          </a:p>
          <a:p>
            <a:pPr algn="r" rtl="1">
              <a:lnSpc>
                <a:spcPct val="135000"/>
              </a:lnSpc>
              <a:buClr>
                <a:srgbClr val="7F5429"/>
              </a:buClr>
              <a:buFont typeface="Wingdings" pitchFamily="2" charset="2"/>
              <a:buChar char="v"/>
            </a:pPr>
            <a:r>
              <a:rPr lang="fa-IR" sz="2000" dirty="0">
                <a:solidFill>
                  <a:schemeClr val="tx1"/>
                </a:solidFill>
                <a:cs typeface="2  Nazanin" pitchFamily="2" charset="-78"/>
              </a:rPr>
              <a:t>محدوديت هاي ترجيحي:كه نشان مي دهند كدام جواب ها بهتر هستند.</a:t>
            </a:r>
          </a:p>
          <a:p>
            <a:pPr algn="r" rtl="1">
              <a:lnSpc>
                <a:spcPct val="135000"/>
              </a:lnSpc>
              <a:buClr>
                <a:srgbClr val="7F5429"/>
              </a:buClr>
            </a:pPr>
            <a:endParaRPr lang="fa-IR" sz="2000" dirty="0">
              <a:solidFill>
                <a:schemeClr val="tx1"/>
              </a:solidFill>
              <a:cs typeface="2 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660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ساده ترين نوع CSP ها شامل متغيرهايی است که گسسته اند و دامنه‌های متناهی دارند. مثل رنگ آميزی نقشه  و مساله هشت وزير  محدوديت‌ها به گونه‌هاي مختلفي ظاهر مي‌شوند:   محدوديت‌هاي يگاني:كه فقط مقدار يك متغير را محدود مي كند.  محدوديت‌هاي دودويي :كه به دو متغير مربوط مي شود. محدوديت هاي سراسري:كه حاوي تعداد دلخواهي از متغيرها است. محدوديت هاي مطلق:كه نقض هركدام از آنها از جواب بالقوه جلوگيري مي كند. محدوديت هاي ترجيحي:كه نشان مي دهند كدام جواب ها بهتر هستند.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</dc:creator>
  <cp:lastModifiedBy>Habib</cp:lastModifiedBy>
  <cp:revision>13</cp:revision>
  <dcterms:created xsi:type="dcterms:W3CDTF">2012-11-05T19:04:48Z</dcterms:created>
  <dcterms:modified xsi:type="dcterms:W3CDTF">2012-11-10T12:57:00Z</dcterms:modified>
</cp:coreProperties>
</file>